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6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71" r:id="rId2"/>
    <p:sldMasterId id="2147483683" r:id="rId3"/>
  </p:sldMasterIdLst>
  <p:notesMasterIdLst>
    <p:notesMasterId r:id="rId4"/>
  </p:notesMasterIdLst>
  <p:sldIdLst>
    <p:sldId id="259" r:id="rId5"/>
    <p:sldId id="262" r:id="rId6"/>
    <p:sldId id="265" r:id="rId7"/>
    <p:sldId id="268" r:id="rId8"/>
    <p:sldId id="271" r:id="rId9"/>
    <p:sldId id="274" r:id="rId10"/>
    <p:sldId id="277" r:id="rId11"/>
    <p:sldId id="280" r:id="rId12"/>
    <p:sldId id="283" r:id="rId13"/>
    <p:sldId id="286" r:id="rId14"/>
    <p:sldId id="289" r:id="rId15"/>
    <p:sldId id="292" r:id="rId16"/>
    <p:sldId id="295" r:id="rId17"/>
    <p:sldId id="298" r:id="rId18"/>
    <p:sldId id="301" r:id="rId19"/>
    <p:sldId id="304" r:id="rId20"/>
    <p:sldId id="307" r:id="rId21"/>
    <p:sldId id="310" r:id="rId22"/>
    <p:sldId id="313" r:id="rId23"/>
    <p:sldId id="316" r:id="rId24"/>
    <p:sldId id="319" r:id="rId25"/>
    <p:sldId id="322" r:id="rId26"/>
    <p:sldId id="325" r:id="rId27"/>
    <p:sldId id="328" r:id="rId28"/>
    <p:sldId id="331" r:id="rId29"/>
    <p:sldId id="334" r:id="rId30"/>
    <p:sldId id="337" r:id="rId31"/>
    <p:sldId id="340" r:id="rId32"/>
    <p:sldId id="343" r:id="rId33"/>
    <p:sldId id="346" r:id="rId34"/>
  </p:sldIdLst>
  <p:sldSz cx="9144000" cy="51435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6.xml" /><Relationship Id="rId31" Type="http://schemas.openxmlformats.org/officeDocument/2006/relationships/slide" Target="slides/slide27.xml" /><Relationship Id="rId32" Type="http://schemas.openxmlformats.org/officeDocument/2006/relationships/slide" Target="slides/slide28.xml" /><Relationship Id="rId33" Type="http://schemas.openxmlformats.org/officeDocument/2006/relationships/slide" Target="slides/slide29.xml" /><Relationship Id="rId34" Type="http://schemas.openxmlformats.org/officeDocument/2006/relationships/slide" Target="slides/slide30.xml" /><Relationship Id="rId35" Type="http://schemas.openxmlformats.org/officeDocument/2006/relationships/tags" Target="tags/tag1.xml" /><Relationship Id="rId36" Type="http://schemas.openxmlformats.org/officeDocument/2006/relationships/presProps" Target="presProps.xml" /><Relationship Id="rId37" Type="http://schemas.openxmlformats.org/officeDocument/2006/relationships/viewProps" Target="viewProps.xml" /><Relationship Id="rId38" Type="http://schemas.openxmlformats.org/officeDocument/2006/relationships/theme" Target="theme/theme1.xml" /><Relationship Id="rId39" Type="http://schemas.openxmlformats.org/officeDocument/2006/relationships/tableStyles" Target="tableStyles.xml" /><Relationship Id="rId4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6" Type="http://schemas.openxmlformats.org/officeDocument/2006/relationships/slide" Target="slides/slide2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2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50" name="Shape 50"/>
        <p:cNvGrpSpPr/>
        <p:nvPr/>
      </p:nvGrpSpPr>
      <p:grpSpPr>
        <a:xfrm>
          <a:off x="0" y="0"/>
          <a:ext cx="0" cy="0"/>
        </a:xfrm>
      </p:grpSpPr>
      <p:sp>
        <p:nvSpPr>
          <p:cNvPr id="51" name="Google Shape;51;g22a462a68b9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a462a68b9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12" name="Shape 112"/>
        <p:cNvGrpSpPr/>
        <p:nvPr/>
      </p:nvGrpSpPr>
      <p:grpSpPr>
        <a:xfrm>
          <a:off x="0" y="0"/>
          <a:ext cx="0" cy="0"/>
        </a:xfrm>
      </p:grpSpPr>
      <p:sp>
        <p:nvSpPr>
          <p:cNvPr id="113" name="Google Shape;113;g22a462a68b9_0_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a462a68b9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19" name="Shape 119"/>
        <p:cNvGrpSpPr/>
        <p:nvPr/>
      </p:nvGrpSpPr>
      <p:grpSpPr>
        <a:xfrm>
          <a:off x="0" y="0"/>
          <a:ext cx="0" cy="0"/>
        </a:xfrm>
      </p:grpSpPr>
      <p:sp>
        <p:nvSpPr>
          <p:cNvPr id="120" name="Google Shape;120;g22a462a68b9_0_10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a462a68b9_0_1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26" name="Shape 126"/>
        <p:cNvGrpSpPr/>
        <p:nvPr/>
      </p:nvGrpSpPr>
      <p:grpSpPr>
        <a:xfrm>
          <a:off x="0" y="0"/>
          <a:ext cx="0" cy="0"/>
        </a:xfrm>
      </p:grpSpPr>
      <p:sp>
        <p:nvSpPr>
          <p:cNvPr id="127" name="Google Shape;127;g22a462a68b9_0_1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a462a68b9_0_1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33" name="Shape 133"/>
        <p:cNvGrpSpPr/>
        <p:nvPr/>
      </p:nvGrpSpPr>
      <p:grpSpPr>
        <a:xfrm>
          <a:off x="0" y="0"/>
          <a:ext cx="0" cy="0"/>
        </a:xfrm>
      </p:grpSpPr>
      <p:sp>
        <p:nvSpPr>
          <p:cNvPr id="134" name="Google Shape;134;g22a462a68b9_0_1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a462a68b9_0_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40" name="Shape 140"/>
        <p:cNvGrpSpPr/>
        <p:nvPr/>
      </p:nvGrpSpPr>
      <p:grpSpPr>
        <a:xfrm>
          <a:off x="0" y="0"/>
          <a:ext cx="0" cy="0"/>
        </a:xfrm>
      </p:grpSpPr>
      <p:sp>
        <p:nvSpPr>
          <p:cNvPr id="141" name="Google Shape;141;g22a462a68b9_0_1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a462a68b9_0_1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47" name="Shape 147"/>
        <p:cNvGrpSpPr/>
        <p:nvPr/>
      </p:nvGrpSpPr>
      <p:grpSpPr>
        <a:xfrm>
          <a:off x="0" y="0"/>
          <a:ext cx="0" cy="0"/>
        </a:xfrm>
      </p:grpSpPr>
      <p:sp>
        <p:nvSpPr>
          <p:cNvPr id="148" name="Google Shape;148;g22a462a68b9_0_1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a462a68b9_0_1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57" name="Shape 57"/>
        <p:cNvGrpSpPr/>
        <p:nvPr/>
      </p:nvGrpSpPr>
      <p:grpSpPr>
        <a:xfrm>
          <a:off x="0" y="0"/>
          <a:ext cx="0" cy="0"/>
        </a:xfrm>
      </p:grpSpPr>
      <p:sp>
        <p:nvSpPr>
          <p:cNvPr id="58" name="Google Shape;58;g22a462a68b9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a462a68b9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64" name="Shape 64"/>
        <p:cNvGrpSpPr/>
        <p:nvPr/>
      </p:nvGrpSpPr>
      <p:grpSpPr>
        <a:xfrm>
          <a:off x="0" y="0"/>
          <a:ext cx="0" cy="0"/>
        </a:xfrm>
      </p:grpSpPr>
      <p:sp>
        <p:nvSpPr>
          <p:cNvPr id="65" name="Google Shape;65;g22a462a68b9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a462a68b9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71" name="Shape 71"/>
        <p:cNvGrpSpPr/>
        <p:nvPr/>
      </p:nvGrpSpPr>
      <p:grpSpPr>
        <a:xfrm>
          <a:off x="0" y="0"/>
          <a:ext cx="0" cy="0"/>
        </a:xfrm>
      </p:grpSpPr>
      <p:sp>
        <p:nvSpPr>
          <p:cNvPr id="72" name="Google Shape;72;g22a462a68b9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a462a68b9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78" name="Shape 78"/>
        <p:cNvGrpSpPr/>
        <p:nvPr/>
      </p:nvGrpSpPr>
      <p:grpSpPr>
        <a:xfrm>
          <a:off x="0" y="0"/>
          <a:ext cx="0" cy="0"/>
        </a:xfrm>
      </p:grpSpPr>
      <p:sp>
        <p:nvSpPr>
          <p:cNvPr id="79" name="Google Shape;79;g22a462a68b9_0_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462a68b9_0_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85" name="Shape 85"/>
        <p:cNvGrpSpPr/>
        <p:nvPr/>
      </p:nvGrpSpPr>
      <p:grpSpPr>
        <a:xfrm>
          <a:off x="0" y="0"/>
          <a:ext cx="0" cy="0"/>
        </a:xfrm>
      </p:grpSpPr>
      <p:sp>
        <p:nvSpPr>
          <p:cNvPr id="86" name="Google Shape;86;g22a462a68b9_0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a462a68b9_0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92" name="Shape 92"/>
        <p:cNvGrpSpPr/>
        <p:nvPr/>
      </p:nvGrpSpPr>
      <p:grpSpPr>
        <a:xfrm>
          <a:off x="0" y="0"/>
          <a:ext cx="0" cy="0"/>
        </a:xfrm>
      </p:grpSpPr>
      <p:sp>
        <p:nvSpPr>
          <p:cNvPr id="93" name="Google Shape;93;g22a462a68b9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a462a68b9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99" name="Shape 99"/>
        <p:cNvGrpSpPr/>
        <p:nvPr/>
      </p:nvGrpSpPr>
      <p:grpSpPr>
        <a:xfrm>
          <a:off x="0" y="0"/>
          <a:ext cx="0" cy="0"/>
        </a:xfrm>
      </p:grpSpPr>
      <p:sp>
        <p:nvSpPr>
          <p:cNvPr id="100" name="Google Shape;100;g22a462a68b9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a462a68b9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106" name="Shape 106"/>
        <p:cNvGrpSpPr/>
        <p:nvPr/>
      </p:nvGrpSpPr>
      <p:grpSpPr>
        <a:xfrm>
          <a:off x="0" y="0"/>
          <a:ext cx="0" cy="0"/>
        </a:xfrm>
      </p:grpSpPr>
      <p:sp>
        <p:nvSpPr>
          <p:cNvPr id="107" name="Google Shape;107;g22a462a68b9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a462a68b9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345CF4-2A3B-4F57-8CDE-EF5C87451C7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5EA379-1E6F-434D-8F99-CD88FBDE157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4F2E68-9A07-4AA0-9E97-A336A4328EA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84D398-5101-4B27-B02E-EDE1962B20B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B882-5683-F0A1-268E-BB02EC13D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23B5B-A92C-39B6-6BB5-A616FF300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8D2C9-C96D-3E91-1486-5B5B647A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24C2-A77F-6368-253E-10B5DCC7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35772-2096-49C2-B0BB-88630E86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820624"/>
      </p:ext>
    </p:extLst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4BDF-A44F-FC36-BA1C-97B907A3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5C48F-6799-2EE0-F65B-6E8B6038C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C8370-7355-E2BF-8CEC-48243A77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6B45D-3DB2-D96C-61DC-65CE152B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5D0F9-C8E0-504F-B01C-9780B4A6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693016"/>
      </p:ext>
    </p:extLst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9918-EFA7-C523-DCA5-58EEDA06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AF314-FD23-43C3-5F59-DE0255A07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56713-0EEB-5E94-1CE1-ED36989A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BEFCC-C2D3-7F37-EE12-3004C869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D398C-DDE9-5B02-5DA4-92D55CA6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270748"/>
      </p:ext>
    </p:extLst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6C27-E362-2B44-98DE-5DFFDB20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5FA3E-E212-C7E1-24AE-1ECF24740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C04E9-313C-3DDB-7D90-C9FFCE0C3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B3A39-998D-D200-F056-F565857B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CCC46-40C8-FCA0-4E3B-B700562F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99D8-127C-7B6A-F893-EB59A840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788314"/>
      </p:ext>
    </p:extLst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30F4-89F8-2FE3-AC11-D07CA581D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94012-A766-3F12-D23D-9569B8D10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30F98-37B7-44DC-DF78-04B4D1598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CFBF59-1426-906E-DDB9-C9E2F25E1B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999B4-F58C-BCF6-DDC9-F6D16DC207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6DC4B4-F024-8E44-109D-F17780EA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1407DD-ADF0-1441-88CA-87EE3DB1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E38707-8F60-726E-8F9A-A4050CA9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408628"/>
      </p:ext>
    </p:extLst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6377-0D63-AAAF-4ADA-7F96CC2E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F09C3-D7C9-EDA8-185E-500CEA7E6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042B7-46F8-121E-5E40-7FF60664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3606C-2F15-F72A-5924-C69FEFB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514719"/>
      </p:ext>
    </p:extLst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53F4AB-ED4D-44CE-0CE6-987D7102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E2898-7460-F220-3B25-DF4337E0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1ABB5-FB8C-E322-6B2A-E68640A3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039373"/>
      </p:ext>
    </p:extLst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69FF872-714A-40FD-A7CF-08E9DEFB341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92A1-8324-C7CB-3E31-FAEE1294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33E6-55C4-3308-84EC-2FBE0A128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7CC20-2CA4-FE32-AD04-FE8EF9FBB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C4EF6-78F6-954A-837C-60AD9424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6C3F2-A575-3E39-EA7A-D9F7C6DB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81A48-738D-7599-F10E-E99B3A02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600328"/>
      </p:ext>
    </p:extLst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37EC-8816-22C0-762E-C1064C1E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2D314C-25C1-7FE5-26B7-898E947CB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E8D67-7C2C-7576-90FD-1F7D81846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5A813-F4FA-D57D-B58B-F4DB276A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54B37-8546-10A3-CA34-C0FFDF81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57D86-D53A-C112-087E-DF5DD3FE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181795"/>
      </p:ext>
    </p:extLst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2540-DB16-EA6E-3D9D-F9BE18C2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97BED-8B7A-08BF-9952-14F0A2349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6C5E5-1BD3-1F6F-E571-3D23F765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D5431-941B-9AC2-DCE1-7BC79CC35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6A670-77CB-DAA4-0560-5B8D93D6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8001"/>
      </p:ext>
    </p:extLst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6AA42-C482-DE33-8C9F-F1F2D9026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FB1E6-E018-9D4A-4273-49F090586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E7359-B343-9375-27C0-4C226D24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0E7A-EE53-A1DC-3543-B9820324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2498-1566-AB07-5D1C-09CF8491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747151"/>
      </p:ext>
    </p:extLst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3F95469-8673-4CC0-A156-6EC8CE1AEFE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A7626568-B991-4B2C-8655-BD554A7237D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D4215288-8C7D-4CA3-BA94-3F2D5A2A0DE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6D65A38-9133-4741-A4C3-71F8A6625B1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8D27180-4935-4CC7-B0B2-7732D2D668E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56AE1F2-6DB1-42C6-971C-73E239C2EAB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0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iming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E32B5E-AEBE-83C8-E5EF-9A9C94C9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7E026-B078-6DA3-BE65-489115919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35EA0-AB92-D36A-2639-E470E21E8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E1ED6E-7F5A-4570-85C3-B0DB504DA84F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76F6C-A12E-6AC8-DFC6-91EEA2313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2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B4124-928A-B077-1EE7-371B07183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8CC8C8-A067-4F5C-85A9-8A78B2AAAD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28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iming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8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9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0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1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2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3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4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5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6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7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8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9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0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1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2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3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4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5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6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3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4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5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6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7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9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299800" y="0"/>
            <a:ext cx="74301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GB" sz="2866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Lab 1: Introduction to AWS IAM</a:t>
            </a:r>
            <a:endParaRPr sz="2466"/>
          </a:p>
        </p:txBody>
      </p:sp>
      <p:sp>
        <p:nvSpPr>
          <p:cNvPr id="55" name="Google Shape;55;p13"/>
          <p:cNvSpPr txBox="1"/>
          <p:nvPr>
            <p:ph type="body" idx="1"/>
          </p:nvPr>
        </p:nvSpPr>
        <p:spPr>
          <a:xfrm>
            <a:off x="0" y="591350"/>
            <a:ext cx="8520600" cy="2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1: Explore the Users and Groups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8693"/>
            <a:ext cx="9143998" cy="377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 rot="10800000" flipH="1">
            <a:off x="311700" y="-2575"/>
            <a:ext cx="852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117" name="Google Shape;117;p22"/>
          <p:cNvSpPr txBox="1"/>
          <p:nvPr>
            <p:ph type="body" idx="1"/>
          </p:nvPr>
        </p:nvSpPr>
        <p:spPr>
          <a:xfrm>
            <a:off x="311700" y="158700"/>
            <a:ext cx="8520600" cy="43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3000"/>
              </a:lnSpc>
              <a:spcBef>
                <a:spcPts val="1400"/>
              </a:spcBef>
              <a:spcAft>
                <a:spcPct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6: Configure storage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3000"/>
              </a:lnSpc>
              <a:spcBef>
                <a:spcPts val="1400"/>
              </a:spcBef>
              <a:spcAft>
                <a:spcPct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7: Advanced details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3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8: Launch the instance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2000"/>
            <a:ext cx="8832299" cy="27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24" name="Google Shape;124;p23"/>
          <p:cNvSpPr txBox="1"/>
          <p:nvPr>
            <p:ph type="body" idx="1"/>
          </p:nvPr>
        </p:nvSpPr>
        <p:spPr>
          <a:xfrm>
            <a:off x="204550" y="36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2: Monitor Your Instance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25" y="1279425"/>
            <a:ext cx="62293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29" name="Shape 129"/>
        <p:cNvGrpSpPr/>
        <p:nvPr/>
      </p:nvGrpSpPr>
      <p:grpSpPr>
        <a:xfrm>
          <a:off x="0" y="0"/>
          <a: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3: Update Your Security Group and Access the Web Server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ct val="0"/>
              </a:spcAft>
              <a:buSzPts val="990"/>
              <a:buNone/>
            </a:pPr>
            <a:endParaRPr sz="2520"/>
          </a:p>
        </p:txBody>
      </p:sp>
      <p:sp>
        <p:nvSpPr>
          <p:cNvPr id="131" name="Google Shape;131;p24"/>
          <p:cNvSpPr txBox="1"/>
          <p:nvPr>
            <p:ph type="body" idx="1"/>
          </p:nvPr>
        </p:nvSpPr>
        <p:spPr>
          <a:xfrm>
            <a:off x="793925" y="11703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25" y="1372600"/>
            <a:ext cx="9143999" cy="32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36" name="Shape 136"/>
        <p:cNvGrpSpPr/>
        <p:nvPr/>
      </p:nvGrpSpPr>
      <p:grpSpPr>
        <a:xfrm>
          <a:off x="0" y="0"/>
          <a: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4: Resize Your Instance: Instance Type and EBS Volume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ct val="0"/>
              </a:spcAft>
              <a:buSzPts val="990"/>
              <a:buNone/>
            </a:pPr>
            <a:endParaRPr sz="2520"/>
          </a:p>
        </p:txBody>
      </p:sp>
      <p:sp>
        <p:nvSpPr>
          <p:cNvPr id="138" name="Google Shape;138;p2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25" y="1163575"/>
            <a:ext cx="87255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43" name="Shape 143"/>
        <p:cNvGrpSpPr/>
        <p:nvPr/>
      </p:nvGrpSpPr>
      <p:grpSpPr>
        <a:xfrm>
          <a:off x="0" y="0"/>
          <a: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ct val="49500"/>
              <a:buFont typeface="Arial"/>
              <a:buNone/>
            </a:pPr>
            <a:r>
              <a:rPr lang="en-GB" sz="2222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5: Explore EC2 Limits</a:t>
            </a:r>
            <a:endParaRPr sz="2222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1061411"/>
            <a:ext cx="9144001" cy="359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ct val="49500"/>
              <a:buFont typeface="Arial"/>
              <a:buNone/>
            </a:pPr>
            <a:r>
              <a:rPr lang="en-GB" sz="2222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6: Test Termination Protection</a:t>
            </a:r>
            <a:endParaRPr sz="2222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2" name="Google Shape;152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00" y="1017728"/>
            <a:ext cx="9143999" cy="393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0468-A09F-49BB-F84D-8B27B051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1" i="0">
                <a:solidFill>
                  <a:srgbClr val="333333"/>
                </a:solidFill>
                <a:effectLst/>
                <a:latin typeface="+mn-lt"/>
              </a:rPr>
              <a:t>Lab4:Working with EBS</a:t>
            </a:r>
            <a:br>
              <a:rPr lang="en-IN" sz="2400" b="1" i="0">
                <a:solidFill>
                  <a:srgbClr val="333333"/>
                </a:solidFill>
                <a:effectLst/>
                <a:latin typeface="+mn-lt"/>
              </a:rPr>
            </a:br>
            <a:endParaRPr lang="en-IN" sz="24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B1EAD-4A4C-DE61-5C1A-8839427C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2500" lnSpcReduction="20000"/>
          </a:bodyPr>
          <a:lstStyle/>
          <a:p>
            <a:r>
              <a:rPr lang="en-US" sz="6000" b="1" i="0">
                <a:solidFill>
                  <a:srgbClr val="333333"/>
                </a:solidFill>
                <a:effectLst/>
              </a:rPr>
              <a:t>Create a New EBS Volume</a:t>
            </a: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sz="1800" b="1">
              <a:solidFill>
                <a:srgbClr val="333333"/>
              </a:solidFill>
            </a:endParaRP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r>
              <a:rPr lang="en-US" sz="1800" b="1" i="0">
                <a:solidFill>
                  <a:srgbClr val="333333"/>
                </a:solidFill>
                <a:effectLst/>
              </a:rPr>
              <a:t> Attach the Volume to an Instance</a:t>
            </a:r>
          </a:p>
          <a:p>
            <a:r>
              <a:rPr lang="en-US" sz="1800" b="1" i="0">
                <a:solidFill>
                  <a:srgbClr val="333333"/>
                </a:solidFill>
                <a:effectLst/>
              </a:rPr>
              <a:t>Connect to Your Amazon EC2 Instance</a:t>
            </a:r>
          </a:p>
          <a:p>
            <a:r>
              <a:rPr lang="en-US" sz="1800" b="1" i="0">
                <a:solidFill>
                  <a:srgbClr val="333333"/>
                </a:solidFill>
                <a:effectLst/>
              </a:rPr>
              <a:t>Create and Configure Your File System</a:t>
            </a:r>
          </a:p>
          <a:p>
            <a:r>
              <a:rPr lang="en-US" sz="1800" b="1" i="0">
                <a:solidFill>
                  <a:srgbClr val="333333"/>
                </a:solidFill>
                <a:effectLst/>
              </a:rPr>
              <a:t>Create an Amazon EBS Snapshot</a:t>
            </a:r>
          </a:p>
          <a:p>
            <a:r>
              <a:rPr lang="en-US" sz="1800" b="1" i="0">
                <a:solidFill>
                  <a:srgbClr val="333333"/>
                </a:solidFill>
                <a:effectLst/>
              </a:rPr>
              <a:t>Restore the Amazon EBS Snapshot</a:t>
            </a:r>
          </a:p>
          <a:p>
            <a:r>
              <a:rPr lang="en-US" sz="1800" b="1" i="0">
                <a:solidFill>
                  <a:srgbClr val="333333"/>
                </a:solidFill>
                <a:effectLst/>
              </a:rPr>
              <a:t>Attach the Restored Volume to Your EC2 Instance</a:t>
            </a:r>
          </a:p>
          <a:p>
            <a:r>
              <a:rPr lang="en-US" sz="1800" b="1" i="0">
                <a:solidFill>
                  <a:srgbClr val="333333"/>
                </a:solidFill>
                <a:effectLst/>
              </a:rPr>
              <a:t>Restore the Amazon EBS Snapshot</a:t>
            </a:r>
          </a:p>
          <a:p>
            <a:r>
              <a:rPr lang="en-US" sz="1800" b="1" i="0">
                <a:solidFill>
                  <a:srgbClr val="333333"/>
                </a:solidFill>
                <a:effectLst/>
              </a:rPr>
              <a:t>Attach the Restored Volume to Your EC2 Instance</a:t>
            </a:r>
          </a:p>
          <a:p>
            <a:r>
              <a:rPr lang="en-IN" sz="1800" b="1" i="0">
                <a:solidFill>
                  <a:srgbClr val="333333"/>
                </a:solidFill>
                <a:effectLst/>
              </a:rPr>
              <a:t>Mount the Restored Volume</a:t>
            </a:r>
          </a:p>
          <a:p>
            <a:endParaRPr lang="en-US" sz="1800" b="1" i="0">
              <a:solidFill>
                <a:srgbClr val="333333"/>
              </a:solidFill>
              <a:effectLst/>
            </a:endParaRPr>
          </a:p>
          <a:p>
            <a:endParaRPr lang="en-US" b="1" i="0">
              <a:solidFill>
                <a:srgbClr val="333333"/>
              </a:solidFill>
              <a:effectLst/>
            </a:endParaRP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960D4-D6A1-9203-94CE-23C8B6008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" y="1597307"/>
            <a:ext cx="8189595" cy="34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10808"/>
      </p:ext>
    </p:extLst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5F26-773B-1557-E42C-DC253DD9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-894815"/>
            <a:ext cx="7886700" cy="994172"/>
          </a:xfrm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898BA-050A-29E2-849B-66AF41596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927"/>
            <a:ext cx="7886700" cy="4380796"/>
          </a:xfrm>
        </p:spPr>
        <p:txBody>
          <a:bodyPr/>
          <a:lstStyle/>
          <a:p>
            <a:pPr marL="0" indent="0">
              <a:buNone/>
            </a:pPr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Attach the Volume to an Instance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AF8CC-60FA-5827-E670-59927DC1E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2" y="742949"/>
            <a:ext cx="8131628" cy="42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16882"/>
      </p:ext>
    </p:extLst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372A-2FFF-D5D5-751A-30653878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236934"/>
          </a:xfrm>
        </p:spPr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ACC7-3844-2DDA-60AC-AC69F5D58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18408"/>
            <a:ext cx="7886700" cy="4151247"/>
          </a:xfrm>
        </p:spPr>
        <p:txBody>
          <a:bodyPr/>
          <a:lstStyle/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Connect to Your Amazon EC2 Instance</a:t>
            </a:r>
          </a:p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3D3FC-9D5A-A8E3-A3C5-ABD4898A3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79703"/>
            <a:ext cx="8025493" cy="34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34063"/>
      </p:ext>
    </p:extLst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4B05-1013-6A6B-3A80-CFD6AC83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7840"/>
            <a:ext cx="7886700" cy="285992"/>
          </a:xfrm>
        </p:spPr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34FF-FB1C-5CDE-AC88-E0F01AE2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25" y="760396"/>
            <a:ext cx="7886700" cy="3914240"/>
          </a:xfrm>
        </p:spPr>
        <p:txBody>
          <a:bodyPr/>
          <a:lstStyle/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and Configure Your File System</a:t>
            </a:r>
          </a:p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985B8-9ECF-63AD-0ECB-4DE8B115C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05" y="1301571"/>
            <a:ext cx="7467989" cy="35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81327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60" name="Shape 60"/>
        <p:cNvGrpSpPr/>
        <p:nvPr/>
      </p:nvGrpSpPr>
      <p:grpSpPr>
        <a:xfrm>
          <a:off x="0" y="0"/>
          <a: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62" name="Google Shape;62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ct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3771"/>
            <a:ext cx="9143998" cy="377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59B6-AC98-A882-A453-C83338BF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188B-297A-EB15-77BE-3576512E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an Amazon EBS Snapshot</a:t>
            </a:r>
          </a:p>
          <a:p>
            <a:endParaRPr lang="en-US" b="1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15AA7-3ED8-769C-E4CA-D59FB7B08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3" y="1875915"/>
            <a:ext cx="8066315" cy="29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64269"/>
      </p:ext>
    </p:extLst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02EF-EB1E-13A9-12CE-12152F33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7E19-D424-1EAD-36FA-74882B996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Restore the Amazon EBS Snapshot</a:t>
            </a:r>
          </a:p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A09DA-7BFE-0FF4-82EE-5872767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5" y="1665515"/>
            <a:ext cx="7780565" cy="36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0373"/>
      </p:ext>
    </p:extLst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A7E4-3EB4-9E12-63A3-9F910CAF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05EF2-6F1A-5918-4290-BA0E7604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an Amazon EBS Snapshot</a:t>
            </a:r>
          </a:p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Restore the Amazon EBS Snapshot</a:t>
            </a:r>
          </a:p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Attach the Restored Volume to Your EC2 Instance</a:t>
            </a:r>
          </a:p>
          <a:p>
            <a:r>
              <a:rPr lang="en-IN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Mount the Restored Volume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286541"/>
      </p:ext>
    </p:extLst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7D3D-411C-10DF-9C7E-6FB28A59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>
                <a:solidFill>
                  <a:srgbClr val="333333"/>
                </a:solidFill>
                <a:effectLst/>
                <a:latin typeface="+mn-lt"/>
              </a:rPr>
              <a:t>Build Your DB Server and Interact With Your DB Using an App</a:t>
            </a:r>
            <a:br>
              <a:rPr lang="en-US" sz="2400" b="1" i="0">
                <a:solidFill>
                  <a:srgbClr val="333333"/>
                </a:solidFill>
                <a:effectLst/>
                <a:latin typeface="+mn-lt"/>
              </a:rPr>
            </a:br>
            <a:endParaRPr lang="en-IN" sz="240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5E383-572D-5C69-2EF6-4D7063588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 Security Group for the RDS DB Instance</a:t>
            </a:r>
          </a:p>
          <a:p>
            <a:endParaRPr lang="en-US" b="1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43795-D3F8-01C1-B087-52730F1E5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02279"/>
            <a:ext cx="8172450" cy="316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1198"/>
      </p:ext>
    </p:extLst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6F49-3560-D31E-6524-93C12E933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5F5C-1195-0799-5CD8-E4E5F73AF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 DB Subnet Group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090DD-9F58-22AF-5045-05875536D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4" y="2069306"/>
            <a:ext cx="8327572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94123"/>
      </p:ext>
    </p:extLst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8120-46A2-F04D-31AB-70AA83F5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AD95-EBDC-F272-9C41-C062EEC3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 an Amazon RDS DB Instance</a:t>
            </a:r>
          </a:p>
          <a:p>
            <a: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Interact with Your Database</a:t>
            </a:r>
          </a:p>
          <a:p>
            <a:endParaRPr lang="en-US" b="1" i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0633A-976E-470F-EAC2-C86A7EF2D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77835"/>
            <a:ext cx="8001000" cy="241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53009"/>
      </p:ext>
    </p:extLst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2D86-625F-64EE-AEBF-6D1B4144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333333"/>
                </a:solidFill>
                <a:effectLst/>
                <a:latin typeface="+mn-lt"/>
              </a:rPr>
              <a:t>Scale and Load Balance Your Architecture</a:t>
            </a:r>
            <a:br>
              <a:rPr lang="en-US" b="1" i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17DA8-B23D-E8C4-265F-6E87555B6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i="0">
                <a:solidFill>
                  <a:srgbClr val="333333"/>
                </a:solidFill>
                <a:effectLst/>
              </a:rPr>
              <a:t>Create an AMI for Auto Scaling</a:t>
            </a:r>
          </a:p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12774-CBBC-75D5-5965-D31B56C6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1771650"/>
            <a:ext cx="802549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24165"/>
      </p:ext>
    </p:extLst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8797-C68E-77A0-77FE-0A9805F0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E00D5-C5B0-BC67-AFF3-5166B3010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100" b="1" i="0">
                <a:solidFill>
                  <a:srgbClr val="333333"/>
                </a:solidFill>
                <a:effectLst/>
              </a:rPr>
              <a:t>Create a Load Balancer</a:t>
            </a:r>
          </a:p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1DE5D-B62F-2B61-0DD9-34C3B3EA9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0" y="1968953"/>
            <a:ext cx="7584621" cy="290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4519"/>
      </p:ext>
    </p:extLst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9012-B59E-BBC5-44DF-A28F4FE6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BDF5-4E8E-D379-DDF5-3F10A864E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b="1" i="0">
                <a:solidFill>
                  <a:srgbClr val="333333"/>
                </a:solidFill>
                <a:effectLst/>
              </a:rPr>
              <a:t>Create a Launch Configuration and an Auto Scaling Group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6A0D3-48DF-3928-FF4C-C25DF74BE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2" y="1809750"/>
            <a:ext cx="80581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79581"/>
      </p:ext>
    </p:extLst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4270-BF78-A5EE-021A-D56AAAB7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F516-966C-2F6D-B3DD-8729967BF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b="1" i="0">
                <a:solidFill>
                  <a:srgbClr val="333333"/>
                </a:solidFill>
                <a:effectLst/>
              </a:rPr>
              <a:t>Verify that Load Balancing is Working</a:t>
            </a:r>
          </a:p>
          <a:p>
            <a:r>
              <a:rPr lang="en-IN" sz="2100" b="1" i="0">
                <a:solidFill>
                  <a:srgbClr val="333333"/>
                </a:solidFill>
                <a:effectLst/>
              </a:rPr>
              <a:t>Test Auto Scaling</a:t>
            </a:r>
          </a:p>
          <a:p>
            <a:endParaRPr lang="en-IN" sz="2100" b="1" i="0">
              <a:solidFill>
                <a:srgbClr val="333333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A9AD5-B46B-F38A-7A6F-272E3CCFE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85" y="2220685"/>
            <a:ext cx="6784522" cy="251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68644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67" name="Shape 67"/>
        <p:cNvGrpSpPr/>
        <p:nvPr/>
      </p:nvGrpSpPr>
      <p:grpSpPr>
        <a:xfrm>
          <a:off x="0" y="0"/>
          <a: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69" name="Google Shape;69;p15"/>
          <p:cNvSpPr txBox="1"/>
          <p:nvPr>
            <p:ph type="body" idx="1"/>
          </p:nvPr>
        </p:nvSpPr>
        <p:spPr>
          <a:xfrm>
            <a:off x="209250" y="250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None/>
            </a:pPr>
            <a:r>
              <a:rPr lang="en-GB" sz="25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2: Add Users to Groups</a:t>
            </a:r>
            <a:endParaRPr sz="25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ct val="0"/>
              </a:spcAft>
              <a:buNone/>
            </a:pPr>
            <a:r>
              <a:rPr lang="en-GB" sz="205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user-1 to the S3-Support Group</a:t>
            </a:r>
            <a:endParaRPr sz="205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ct val="0"/>
              </a:spcAft>
              <a:buNone/>
            </a:pPr>
            <a:r>
              <a:rPr lang="en-GB" sz="205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user-2 to the EC2-Support Group</a:t>
            </a:r>
            <a:endParaRPr sz="205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ct val="0"/>
              </a:spcAft>
              <a:buNone/>
            </a:pPr>
            <a:r>
              <a:rPr lang="en-GB" sz="205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user-3 to the EC2-Admin Group</a:t>
            </a:r>
            <a:endParaRPr sz="205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ct val="0"/>
              </a:spcAft>
              <a:buNone/>
            </a:pPr>
            <a:r>
              <a:rPr lang="en-GB" sz="205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user-2 to the EC2-Support Group</a:t>
            </a:r>
            <a:endParaRPr sz="205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ct val="0"/>
              </a:spcAft>
              <a:buNone/>
            </a:pPr>
            <a:r>
              <a:rPr lang="en-GB" sz="205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Add user-3 to the EC2-Admin Group</a:t>
            </a:r>
            <a:endParaRPr sz="205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43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 sz="1950" b="1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7950"/>
            <a:ext cx="9144002" cy="29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62A0A-D077-FF47-0999-2A65CDED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3E67-EF8C-4551-BED1-19E758F33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100" b="1" i="0">
                <a:solidFill>
                  <a:srgbClr val="333333"/>
                </a:solidFill>
                <a:effectLst/>
              </a:rPr>
              <a:t>Terminate Web Server 1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115800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74" name="Shape 74"/>
        <p:cNvGrpSpPr/>
        <p:nvPr/>
      </p:nvGrpSpPr>
      <p:grpSpPr>
        <a:xfrm>
          <a:off x="0" y="0"/>
          <a: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76" name="Google Shape;76;p16"/>
          <p:cNvSpPr txBox="1"/>
          <p:nvPr>
            <p:ph type="body" idx="1"/>
          </p:nvPr>
        </p:nvSpPr>
        <p:spPr>
          <a:xfrm>
            <a:off x="414150" y="439500"/>
            <a:ext cx="8520600" cy="4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3: Sign-In and Test Users</a:t>
            </a:r>
            <a:endParaRPr sz="21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5124"/>
            <a:ext cx="9143998" cy="35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8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Lab 2: Build your VPC and Launch a Web Server</a:t>
            </a:r>
            <a:endParaRPr sz="258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ct val="0"/>
              </a:spcAft>
              <a:buSzPts val="990"/>
              <a:buNone/>
            </a:pPr>
            <a:endParaRPr sz="2520"/>
          </a:p>
        </p:txBody>
      </p:sp>
      <p:sp>
        <p:nvSpPr>
          <p:cNvPr id="83" name="Google Shape;83;p1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1: Create Your VPC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400"/>
            <a:ext cx="9143998" cy="31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88" name="Shape 88"/>
        <p:cNvGrpSpPr/>
        <p:nvPr/>
      </p:nvGrpSpPr>
      <p:grpSpPr>
        <a:xfrm>
          <a:off x="0" y="0"/>
          <a: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90" name="Google Shape;90;p18"/>
          <p:cNvSpPr txBox="1"/>
          <p:nvPr>
            <p:ph type="body" idx="1"/>
          </p:nvPr>
        </p:nvSpPr>
        <p:spPr>
          <a:xfrm>
            <a:off x="311700" y="445025"/>
            <a:ext cx="8520600" cy="39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2: Create Additional Subnets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50" y="1219100"/>
            <a:ext cx="9143998" cy="36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97" name="Google Shape;97;p19"/>
          <p:cNvSpPr txBox="1"/>
          <p:nvPr>
            <p:ph type="body" idx="1"/>
          </p:nvPr>
        </p:nvSpPr>
        <p:spPr>
          <a:xfrm>
            <a:off x="311700" y="445025"/>
            <a:ext cx="85206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3: Create a VPC Security Group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4"/>
            <a:ext cx="9143999" cy="35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104" name="Google Shape;104;p20"/>
          <p:cNvSpPr txBox="1"/>
          <p:nvPr>
            <p:ph type="body" idx="1"/>
          </p:nvPr>
        </p:nvSpPr>
        <p:spPr>
          <a:xfrm>
            <a:off x="311700" y="0"/>
            <a:ext cx="85206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2500"/>
              </a:lnSpc>
              <a:spcBef>
                <a:spcPts val="180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4: Launch a Web Server Instance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6275"/>
            <a:ext cx="9143998" cy="379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60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258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Lab 3: Introduction to Amazon EC2</a:t>
            </a:r>
            <a:endParaRPr sz="258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1"/>
          <p:cNvSpPr txBox="1"/>
          <p:nvPr>
            <p:ph type="body" idx="1"/>
          </p:nvPr>
        </p:nvSpPr>
        <p:spPr>
          <a:xfrm>
            <a:off x="508150" y="1095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2500"/>
              </a:lnSpc>
              <a:spcBef>
                <a:spcPts val="1800"/>
              </a:spcBef>
              <a:spcAft>
                <a:spcPct val="0"/>
              </a:spcAft>
              <a:buSzPts val="523"/>
              <a:buNone/>
            </a:pPr>
            <a:r>
              <a:rPr lang="en-GB" sz="23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Task 1: Launch Your Amazon EC2 Instance</a:t>
            </a:r>
            <a:endParaRPr sz="23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3000"/>
              </a:lnSpc>
              <a:spcBef>
                <a:spcPts val="1400"/>
              </a:spcBef>
              <a:spcAft>
                <a:spcPct val="0"/>
              </a:spcAft>
              <a:buSzPts val="523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1: Name and tags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3000"/>
              </a:lnSpc>
              <a:spcBef>
                <a:spcPts val="1400"/>
              </a:spcBef>
              <a:spcAft>
                <a:spcPct val="0"/>
              </a:spcAft>
              <a:buSzPts val="523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2: Application and OS Images (Amazon Machine Image)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3000"/>
              </a:lnSpc>
              <a:spcBef>
                <a:spcPts val="1400"/>
              </a:spcBef>
              <a:spcAft>
                <a:spcPct val="0"/>
              </a:spcAft>
              <a:buSzPts val="523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3: Instance type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3000"/>
              </a:lnSpc>
              <a:spcBef>
                <a:spcPts val="1400"/>
              </a:spcBef>
              <a:spcAft>
                <a:spcPct val="0"/>
              </a:spcAft>
              <a:buSzPts val="523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4: Key pair (login)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3000"/>
              </a:lnSpc>
              <a:spcBef>
                <a:spcPts val="1400"/>
              </a:spcBef>
              <a:spcAft>
                <a:spcPct val="0"/>
              </a:spcAft>
              <a:buSzPts val="523"/>
              <a:buNone/>
            </a:pPr>
            <a:r>
              <a:rPr lang="en-GB" sz="2000" b="1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Step 5: Network settings</a:t>
            </a: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23000"/>
              </a:lnSpc>
              <a:spcBef>
                <a:spcPts val="1400"/>
              </a:spcBef>
              <a:spcAft>
                <a:spcPct val="0"/>
              </a:spcAft>
              <a:buSzPts val="523"/>
              <a:buNone/>
            </a:pPr>
            <a:endParaRPr sz="2000" b="1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523"/>
              <a:buNone/>
            </a:pPr>
            <a:endParaRPr sz="855"/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15"/>
  <p:tag name="AS_OS" val="Unix 5.15.0.1033"/>
  <p:tag name="AS_RELEASE_DATE" val="2022.06.14"/>
  <p:tag name="AS_TITLE" val="Aspose.Slides for .NET5"/>
  <p:tag name="AS_VERSION" val="22.6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72</Paragraphs>
  <Slides>30</Slides>
  <Notes>15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baseType="lpstr" size="35">
      <vt:lpstr>Arial</vt:lpstr>
      <vt:lpstr>Calibri</vt:lpstr>
      <vt:lpstr>Calibri Light</vt:lpstr>
      <vt:lpstr>Open Sans</vt:lpstr>
      <vt:lpstr>Office Theme</vt:lpstr>
      <vt:lpstr>Lab 1: Introduction to AWS IAM</vt:lpstr>
      <vt:lpstr>  </vt:lpstr>
      <vt:lpstr> </vt:lpstr>
      <vt:lpstr>  </vt:lpstr>
      <vt:lpstr>Lab 2: Build your VPC and Launch a Web Server
</vt:lpstr>
      <vt:lpstr>  </vt:lpstr>
      <vt:lpstr>  </vt:lpstr>
      <vt:lpstr>  </vt:lpstr>
      <vt:lpstr>Lab 3: Introduction to Amazon EC2</vt:lpstr>
      <vt:lpstr>  </vt:lpstr>
      <vt:lpstr> </vt:lpstr>
      <vt:lpstr>Task 3: Update Your Security Group and Access the Web Server
</vt:lpstr>
      <vt:lpstr>Task 4: Resize Your Instance: Instance Type and EBS Volume
</vt:lpstr>
      <vt:lpstr>Task 5: Explore EC2 Limits
</vt:lpstr>
      <vt:lpstr>Task 6: Test Termination Protection
</vt:lpstr>
      <vt:lpstr>Lab4:Working with EBS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Your DB Server and Interact With Your DB Using an App</vt:lpstr>
      <vt:lpstr>PowerPoint Presentation</vt:lpstr>
      <vt:lpstr>PowerPoint Presentation</vt:lpstr>
      <vt:lpstr>Scale and Load Balance Your Architecture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22.0600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2023-04-04T01:56:16.442</cp:lastPrinted>
  <dcterms:created xsi:type="dcterms:W3CDTF">2023-04-04T01:56:16Z</dcterms:created>
  <dcterms:modified xsi:type="dcterms:W3CDTF">2023-04-04T01:56:19Z</dcterms:modified>
</cp:coreProperties>
</file>